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embeddings/oleObject4.bin" ContentType="application/vnd.openxmlformats-officedocument.oleObject"/>
  <Override PartName="/ppt/tags/tag7.xml" ContentType="application/vnd.openxmlformats-officedocument.presentationml.tags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8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0.xml" ContentType="application/vnd.openxmlformats-officedocument.presentationml.notesSlide+xml"/>
  <Override PartName="/ppt/embeddings/oleObject13.bin" ContentType="application/vnd.openxmlformats-officedocument.oleObject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22.bin" ContentType="application/vnd.openxmlformats-officedocument.oleObject"/>
  <Override PartName="/ppt/notesSlides/notesSlide15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26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27.bin" ContentType="application/vnd.openxmlformats-officedocument.oleObject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6" r:id="rId4"/>
    <p:sldId id="317" r:id="rId5"/>
    <p:sldId id="318" r:id="rId6"/>
    <p:sldId id="319" r:id="rId7"/>
    <p:sldId id="268" r:id="rId8"/>
    <p:sldId id="307" r:id="rId9"/>
    <p:sldId id="309" r:id="rId10"/>
    <p:sldId id="310" r:id="rId11"/>
    <p:sldId id="311" r:id="rId12"/>
    <p:sldId id="328" r:id="rId13"/>
    <p:sldId id="306" r:id="rId14"/>
    <p:sldId id="315" r:id="rId15"/>
    <p:sldId id="320" r:id="rId16"/>
    <p:sldId id="321" r:id="rId17"/>
    <p:sldId id="322" r:id="rId18"/>
    <p:sldId id="323" r:id="rId19"/>
    <p:sldId id="331" r:id="rId20"/>
    <p:sldId id="333" r:id="rId21"/>
    <p:sldId id="332" r:id="rId22"/>
    <p:sldId id="324" r:id="rId23"/>
    <p:sldId id="334" r:id="rId24"/>
    <p:sldId id="335" r:id="rId25"/>
    <p:sldId id="325" r:id="rId26"/>
    <p:sldId id="327" r:id="rId27"/>
    <p:sldId id="330" r:id="rId28"/>
    <p:sldId id="32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032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</a:t>
            </a:r>
            <a:r>
              <a:rPr lang="en-US" baseline="0" dirty="0" smtClean="0"/>
              <a:t> Tinker Toys – show rotation matrices.</a:t>
            </a:r>
          </a:p>
          <a:p>
            <a:r>
              <a:rPr lang="en-US" baseline="0" dirty="0" smtClean="0"/>
              <a:t>Bring a screw</a:t>
            </a:r>
            <a:r>
              <a:rPr lang="en-US" baseline="0" smtClean="0"/>
              <a:t>-</a:t>
            </a:r>
            <a:r>
              <a:rPr lang="en-US" baseline="0" smtClean="0"/>
              <a:t>driver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(1/21/16 12:53) -----</a:t>
            </a:r>
          </a:p>
          <a:p>
            <a:r>
              <a:rPr lang="en-US"/>
              <a:t>alpha is a scalar, x and y are vectos  (fix 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Coordinate frame: an origin (single point in space)</a:t>
            </a:r>
            <a:r>
              <a:rPr lang="en-US" baseline="0" dirty="0" smtClean="0"/>
              <a:t> and two or three orthogonal axes for 2d or 3d space</a:t>
            </a:r>
          </a:p>
          <a:p>
            <a:r>
              <a:rPr lang="en-US" baseline="0" dirty="0" smtClean="0"/>
              <a:t>Synthetic approach:  x0 and y0 are orthogonal.  Xo cross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 is perpendicular to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board: points refer to specific locations in space, a vector can be moved to any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out R01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page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 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20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</a:t>
            </a:r>
          </a:p>
          <a:p>
            <a:r>
              <a:rPr lang="en-US" dirty="0" smtClean="0"/>
              <a:t>2.4</a:t>
            </a:r>
          </a:p>
          <a:p>
            <a:r>
              <a:rPr lang="en-US" dirty="0" smtClean="0"/>
              <a:t>2.5</a:t>
            </a:r>
          </a:p>
          <a:p>
            <a:r>
              <a:rPr lang="en-US" dirty="0" smtClean="0"/>
              <a:t>Page</a:t>
            </a:r>
            <a:r>
              <a:rPr lang="en-US" baseline="0" dirty="0" smtClean="0"/>
              <a:t> 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4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ED609C-A8FA-6E4C-AE19-3FA0A3C2A4B3}" type="slidenum">
              <a:rPr lang="en-US"/>
              <a:pPr/>
              <a:t>26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rgbClr val="272727"/>
                </a:solidFill>
                <a:latin typeface="Arial" charset="0"/>
              </a:rPr>
              <a:t>02_04.jpg</a:t>
            </a:r>
            <a:br>
              <a:rPr lang="en-US" sz="1400" b="1">
                <a:solidFill>
                  <a:srgbClr val="272727"/>
                </a:solidFill>
                <a:latin typeface="Arial" charset="0"/>
              </a:rPr>
            </a:br>
            <a:endParaRPr lang="en-US" sz="1400" b="1">
              <a:solidFill>
                <a:srgbClr val="272727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6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Teleoperators</a:t>
            </a:r>
            <a:r>
              <a:rPr lang="en-US" dirty="0" smtClean="0"/>
              <a:t> from WWII to handle radioactive materials</a:t>
            </a:r>
          </a:p>
          <a:p>
            <a:r>
              <a:rPr lang="en-US" dirty="0" smtClean="0"/>
              <a:t>CNC</a:t>
            </a:r>
            <a:r>
              <a:rPr lang="en-US" baseline="0" dirty="0" smtClean="0"/>
              <a:t> developed because of high precision required to machine certain items</a:t>
            </a:r>
          </a:p>
          <a:p>
            <a:r>
              <a:rPr lang="en-US" baseline="0" dirty="0" smtClean="0"/>
              <a:t>----- Meeting Notes (1/21/16 12:04) -----</a:t>
            </a:r>
          </a:p>
          <a:p>
            <a:r>
              <a:rPr lang="en-US" baseline="0" dirty="0" smtClean="0"/>
              <a:t>install 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Application: an industrial manipulator.  This one has a metal grinding wheel, job is</a:t>
            </a:r>
            <a:r>
              <a:rPr lang="en-US" baseline="0" dirty="0" smtClean="0"/>
              <a:t> to remove a certain amount of material from a surface. “What are basic issues?  What do we need to learn?”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</a:t>
            </a:r>
            <a:r>
              <a:rPr lang="en-US" baseline="0" dirty="0" smtClean="0"/>
              <a:t> the rotation for x1, then x2 on the board</a:t>
            </a:r>
            <a:endParaRPr lang="en-US" dirty="0" smtClean="0"/>
          </a:p>
          <a:p>
            <a:r>
              <a:rPr lang="en-US" dirty="0" smtClean="0"/>
              <a:t>We will use homogenous coordinates</a:t>
            </a:r>
            <a:r>
              <a:rPr lang="en-US" baseline="0" dirty="0" smtClean="0"/>
              <a:t> and homogenous transformations to 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Elbow up/ </a:t>
            </a:r>
            <a:r>
              <a:rPr lang="en-US" dirty="0" err="1" smtClean="0"/>
              <a:t>elbox</a:t>
            </a:r>
            <a:r>
              <a:rPr lang="en-US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Determinate By addition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Inf. Solutions</a:t>
            </a:r>
          </a:p>
          <a:p>
            <a:r>
              <a:rPr lang="en-US" dirty="0" smtClean="0"/>
              <a:t>2 solutions</a:t>
            </a:r>
          </a:p>
          <a:p>
            <a:r>
              <a:rPr lang="en-US" dirty="0" smtClean="0"/>
              <a:t>1 solution</a:t>
            </a:r>
          </a:p>
          <a:p>
            <a:r>
              <a:rPr lang="en-US" dirty="0" smtClean="0"/>
              <a:t>0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1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15’ </a:t>
            </a:r>
            <a:r>
              <a:rPr lang="en-US" dirty="0" err="1" smtClean="0"/>
              <a:t>hdmi</a:t>
            </a:r>
            <a:r>
              <a:rPr lang="en-US" dirty="0" smtClean="0"/>
              <a:t> cord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Rotation_matrix" TargetMode="External"/><Relationship Id="rId5" Type="http://schemas.openxmlformats.org/officeDocument/2006/relationships/hyperlink" Target="http://mathworld.wolfram.com/RotationMatrix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0.jpe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3.bin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2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1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9.vml"/><Relationship Id="rId2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VK206u0zY" TargetMode="External"/><Relationship Id="rId4" Type="http://schemas.openxmlformats.org/officeDocument/2006/relationships/hyperlink" Target="https://www.youtube.com/watch?v=cod_SNq-d6c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1.jpe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9.bin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1.jpeg"/><Relationship Id="rId6" Type="http://schemas.openxmlformats.org/officeDocument/2006/relationships/oleObject" Target="../embeddings/oleObject20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9.jpeg"/><Relationship Id="rId6" Type="http://schemas.openxmlformats.org/officeDocument/2006/relationships/oleObject" Target="../embeddings/oleObject22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31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26.bin"/><Relationship Id="rId7" Type="http://schemas.openxmlformats.org/officeDocument/2006/relationships/image" Target="../media/image33.emf"/><Relationship Id="rId1" Type="http://schemas.openxmlformats.org/officeDocument/2006/relationships/vmlDrawing" Target="../drawings/vmlDrawing14.vml"/><Relationship Id="rId2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36.jpeg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15.vml"/><Relationship Id="rId2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8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1465222"/>
            <a:ext cx="7485864" cy="61831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 bwMode="auto">
          <a:xfrm>
            <a:off x="649247" y="2434088"/>
            <a:ext cx="7728857" cy="1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ECE 5397/6397: </a:t>
            </a:r>
            <a:endParaRPr lang="en-US" sz="3600" b="1" dirty="0" smtClean="0"/>
          </a:p>
          <a:p>
            <a:r>
              <a:rPr lang="en-US" sz="3600" b="1" dirty="0" smtClean="0"/>
              <a:t>Introduction </a:t>
            </a:r>
            <a:r>
              <a:rPr lang="en-US" sz="3600" b="1" dirty="0"/>
              <a:t>to Robotics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5738" y="3648766"/>
            <a:ext cx="481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2:</a:t>
            </a:r>
          </a:p>
          <a:p>
            <a:pPr algn="ctr"/>
            <a:r>
              <a:rPr lang="en-US" sz="3600" dirty="0"/>
              <a:t>Rotation matrices, SO(n) </a:t>
            </a:r>
            <a:r>
              <a:rPr lang="en-US" sz="3600" b="1" dirty="0" smtClean="0">
                <a:solidFill>
                  <a:srgbClr val="C90000"/>
                </a:solidFill>
              </a:rPr>
              <a:t> </a:t>
            </a:r>
            <a:endParaRPr lang="en-US" sz="3600" b="1" dirty="0">
              <a:solidFill>
                <a:srgbClr val="C9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820" y="4841479"/>
            <a:ext cx="86140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Reference: Chapter 2.1 &amp;2.2 &amp; Appendix B, RD&amp;C</a:t>
            </a:r>
          </a:p>
          <a:p>
            <a:pPr algn="ctr"/>
            <a:r>
              <a:rPr lang="en-US" sz="3200" b="1" dirty="0" smtClean="0"/>
              <a:t>Instructor:</a:t>
            </a:r>
            <a:r>
              <a:rPr lang="en-US" sz="3200" b="1" baseline="0" dirty="0" smtClean="0"/>
              <a:t> Aaron </a:t>
            </a:r>
            <a:r>
              <a:rPr lang="en-US" sz="3200" b="1" baseline="0" dirty="0" smtClean="0"/>
              <a:t>Becker</a:t>
            </a:r>
          </a:p>
          <a:p>
            <a:pPr algn="ctr"/>
            <a:r>
              <a:rPr lang="en-US" sz="2400" b="1" dirty="0" smtClean="0"/>
              <a:t>Also, see</a:t>
            </a:r>
            <a:r>
              <a:rPr lang="en-US" sz="2400" b="1" dirty="0"/>
              <a:t>: </a:t>
            </a:r>
            <a:r>
              <a:rPr lang="en-US" sz="2400" b="1" dirty="0">
                <a:hlinkClick r:id="rId4"/>
              </a:rPr>
              <a:t>https://en.wikipedia.org/wiki/</a:t>
            </a:r>
            <a:r>
              <a:rPr lang="en-US" sz="2400" b="1" dirty="0" smtClean="0">
                <a:hlinkClick r:id="rId4"/>
              </a:rPr>
              <a:t>Rotation_matrix</a:t>
            </a:r>
            <a:r>
              <a:rPr lang="en-US" sz="2400" b="1" dirty="0" smtClean="0"/>
              <a:t> </a:t>
            </a:r>
            <a:endParaRPr lang="en-US" sz="2400" b="1" dirty="0"/>
          </a:p>
          <a:p>
            <a:pPr algn="ctr"/>
            <a:r>
              <a:rPr lang="en-US" sz="2400" b="1"/>
              <a:t>a</a:t>
            </a:r>
            <a:r>
              <a:rPr lang="en-US" sz="2400" b="1" smtClean="0"/>
              <a:t>nd </a:t>
            </a:r>
            <a:r>
              <a:rPr lang="en-US" sz="2400" b="1" dirty="0" smtClean="0">
                <a:hlinkClick r:id="rId5"/>
              </a:rPr>
              <a:t>http</a:t>
            </a:r>
            <a:r>
              <a:rPr lang="en-US" sz="2400" b="1" dirty="0">
                <a:hlinkClick r:id="rId5"/>
              </a:rPr>
              <a:t>://mathworld.wolfram.com/</a:t>
            </a:r>
            <a:r>
              <a:rPr lang="en-US" sz="2400" b="1" dirty="0" smtClean="0">
                <a:hlinkClick r:id="rId5"/>
              </a:rPr>
              <a:t>RotationMatrix.html</a:t>
            </a:r>
            <a:r>
              <a:rPr lang="en-US" sz="2400" b="1" dirty="0" smtClean="0"/>
              <a:t> </a:t>
            </a:r>
            <a:endParaRPr lang="en-US" sz="2400" b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Kinematics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1"/>
            <a:ext cx="3632200" cy="31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54400" y="988370"/>
            <a:ext cx="44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Differentiate kinematic equations:</a:t>
            </a:r>
            <a:endParaRPr lang="en-US" sz="2400" baseline="-250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05707"/>
              </p:ext>
            </p:extLst>
          </p:nvPr>
        </p:nvGraphicFramePr>
        <p:xfrm>
          <a:off x="3343275" y="1276564"/>
          <a:ext cx="5232399" cy="280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7" name="Equation" r:id="rId5" imgW="2413000" imgH="1295400" progId="Equation.3">
                  <p:embed/>
                </p:oleObj>
              </mc:Choice>
              <mc:Fallback>
                <p:oleObj name="Equation" r:id="rId5" imgW="24130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3275" y="1276564"/>
                        <a:ext cx="5232399" cy="280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10739"/>
              </p:ext>
            </p:extLst>
          </p:nvPr>
        </p:nvGraphicFramePr>
        <p:xfrm>
          <a:off x="957942" y="4117591"/>
          <a:ext cx="6382658" cy="272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8" name="Equation" r:id="rId7" imgW="3213100" imgH="1371600" progId="Equation.3">
                  <p:embed/>
                </p:oleObj>
              </mc:Choice>
              <mc:Fallback>
                <p:oleObj name="Equation" r:id="rId7" imgW="3213100" imgH="137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7942" y="4117591"/>
                        <a:ext cx="6382658" cy="2722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66010" y="4298063"/>
            <a:ext cx="360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 =  Matrix </a:t>
            </a:r>
            <a:r>
              <a:rPr lang="en-US" sz="2400" dirty="0" err="1" smtClean="0"/>
              <a:t>Jacobian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805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</a:t>
            </a:r>
            <a:r>
              <a:rPr lang="en-US" dirty="0"/>
              <a:t>.</a:t>
            </a:r>
            <a:r>
              <a:rPr lang="en-US" dirty="0" smtClean="0"/>
              <a:t> Velocity Kinematics Ch.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4492625" y="1143001"/>
            <a:ext cx="4651375" cy="398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07063"/>
              </p:ext>
            </p:extLst>
          </p:nvPr>
        </p:nvGraphicFramePr>
        <p:xfrm>
          <a:off x="259705" y="4170866"/>
          <a:ext cx="8427095" cy="187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" name="Equation" r:id="rId6" imgW="4622800" imgH="1028700" progId="Equation.3">
                  <p:embed/>
                </p:oleObj>
              </mc:Choice>
              <mc:Fallback>
                <p:oleObj name="Equation" r:id="rId6" imgW="4622800" imgH="1028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705" y="4170866"/>
                        <a:ext cx="8427095" cy="1874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53017"/>
              </p:ext>
            </p:extLst>
          </p:nvPr>
        </p:nvGraphicFramePr>
        <p:xfrm>
          <a:off x="656317" y="1491397"/>
          <a:ext cx="2915558" cy="190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" name="Equation" r:id="rId8" imgW="1536700" imgH="1003300" progId="Equation.3">
                  <p:embed/>
                </p:oleObj>
              </mc:Choice>
              <mc:Fallback>
                <p:oleObj name="Equation" r:id="rId8" imgW="1536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317" y="1491397"/>
                        <a:ext cx="2915558" cy="190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10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many solutions to the inverse kinematics problem are there?</a:t>
            </a:r>
            <a:endParaRPr lang="en-US" sz="3200" dirty="0"/>
          </a:p>
        </p:txBody>
      </p:sp>
      <p:pic>
        <p:nvPicPr>
          <p:cNvPr id="4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396875" y="1143001"/>
            <a:ext cx="4651375" cy="398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8250" y="1783834"/>
            <a:ext cx="28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regimes: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301750" y="4016375"/>
            <a:ext cx="174625" cy="1746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2226866" y="487759"/>
            <a:ext cx="7406482" cy="7406482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5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Ch.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110864"/>
            <a:ext cx="8229600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55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942" y="1174750"/>
            <a:ext cx="65033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Pretend this is a </a:t>
            </a:r>
            <a:r>
              <a:rPr lang="en-US" sz="2800" b="1" dirty="0" smtClean="0"/>
              <a:t>quiz</a:t>
            </a:r>
            <a:r>
              <a:rPr lang="en-US" sz="2800" dirty="0" smtClean="0"/>
              <a:t>.  </a:t>
            </a:r>
          </a:p>
          <a:p>
            <a:r>
              <a:rPr lang="en-US" sz="2800" dirty="0" smtClean="0"/>
              <a:t>You have 15 minutes to accomplish as much as possible.</a:t>
            </a:r>
          </a:p>
          <a:p>
            <a:r>
              <a:rPr lang="en-US" sz="2800" dirty="0" smtClean="0"/>
              <a:t>Then, we will exchange sheets and “grade” it</a:t>
            </a:r>
          </a:p>
          <a:p>
            <a:r>
              <a:rPr lang="en-US" sz="2800" dirty="0" smtClean="0"/>
              <a:t>This will tell you what you need to review.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622836"/>
              </p:ext>
            </p:extLst>
          </p:nvPr>
        </p:nvGraphicFramePr>
        <p:xfrm>
          <a:off x="266699" y="1279525"/>
          <a:ext cx="11507821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Document" r:id="rId4" imgW="5943600" imgH="1790700" progId="Word.Document.12">
                  <p:embed/>
                </p:oleObj>
              </mc:Choice>
              <mc:Fallback>
                <p:oleObj name="Document" r:id="rId4" imgW="59436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699" y="1279525"/>
                        <a:ext cx="11507821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05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33687"/>
              </p:ext>
            </p:extLst>
          </p:nvPr>
        </p:nvGraphicFramePr>
        <p:xfrm>
          <a:off x="504825" y="1246188"/>
          <a:ext cx="8291513" cy="33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Document" r:id="rId4" imgW="6019800" imgH="2463800" progId="Word.Document.12">
                  <p:embed/>
                </p:oleObj>
              </mc:Choice>
              <mc:Fallback>
                <p:oleObj name="Document" r:id="rId4" imgW="6019800" imgH="246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825" y="1246188"/>
                        <a:ext cx="8291513" cy="339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836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0241"/>
              </p:ext>
            </p:extLst>
          </p:nvPr>
        </p:nvGraphicFramePr>
        <p:xfrm>
          <a:off x="122238" y="1479550"/>
          <a:ext cx="9021762" cy="396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5" imgW="6477000" imgH="2844800" progId="Word.Document.12">
                  <p:embed/>
                </p:oleObj>
              </mc:Choice>
              <mc:Fallback>
                <p:oleObj name="Document" r:id="rId5" imgW="6477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238" y="1479550"/>
                        <a:ext cx="9021762" cy="396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75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425450" y="1095375"/>
            <a:ext cx="7947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Synthetic approach</a:t>
            </a:r>
            <a:r>
              <a:rPr lang="en-US" dirty="0" smtClean="0"/>
              <a:t>: reasons about geometric entities (points, lines, etc.)</a:t>
            </a:r>
          </a:p>
          <a:p>
            <a:r>
              <a:rPr lang="en-US" b="1" dirty="0" smtClean="0"/>
              <a:t>Analytic approach</a:t>
            </a:r>
            <a:r>
              <a:rPr lang="en-US" dirty="0" smtClean="0"/>
              <a:t>: represent entities with coordinates or equations, reasoning via algebraic manipulation.  Requires a </a:t>
            </a:r>
            <a:r>
              <a:rPr lang="en-US" b="1" dirty="0" smtClean="0"/>
              <a:t>coordinate frame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7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01143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Equation" r:id="rId5" imgW="863600" imgH="330200" progId="Equation.3">
                  <p:embed/>
                </p:oleObj>
              </mc:Choice>
              <mc:Fallback>
                <p:oleObj name="Equation" r:id="rId5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999687"/>
              </p:ext>
            </p:extLst>
          </p:nvPr>
        </p:nvGraphicFramePr>
        <p:xfrm>
          <a:off x="3213656" y="963613"/>
          <a:ext cx="175577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4" name="Equation" r:id="rId7" imgW="723900" imgH="495300" progId="Equation.3">
                  <p:embed/>
                </p:oleObj>
              </mc:Choice>
              <mc:Fallback>
                <p:oleObj name="Equation" r:id="rId7" imgW="7239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656" y="963613"/>
                        <a:ext cx="1755775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45972"/>
              </p:ext>
            </p:extLst>
          </p:nvPr>
        </p:nvGraphicFramePr>
        <p:xfrm>
          <a:off x="5289550" y="963613"/>
          <a:ext cx="18478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5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89550" y="963613"/>
                        <a:ext cx="184785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335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ROS install night:  Tuesday, Jan 26, 7pm, N386</a:t>
            </a:r>
          </a:p>
          <a:p>
            <a:pPr marL="0" indent="0">
              <a:buNone/>
            </a:pPr>
            <a:r>
              <a:rPr lang="en-US" b="1" dirty="0" smtClean="0"/>
              <a:t>Two </a:t>
            </a:r>
            <a:r>
              <a:rPr lang="en-US" b="1" i="1" dirty="0" smtClean="0"/>
              <a:t>simple</a:t>
            </a:r>
            <a:r>
              <a:rPr lang="en-US" b="1" dirty="0" smtClean="0"/>
              <a:t> examples of hobbyists working with robot kinematics and </a:t>
            </a:r>
            <a:r>
              <a:rPr lang="en-US" b="1" dirty="0" err="1" smtClean="0"/>
              <a:t>arduinos</a:t>
            </a:r>
            <a:r>
              <a:rPr lang="en-US" b="1" dirty="0" smtClean="0"/>
              <a:t>:</a:t>
            </a:r>
          </a:p>
          <a:p>
            <a:r>
              <a:rPr lang="en-US" sz="2400" dirty="0" smtClean="0">
                <a:hlinkClick r:id="rId3"/>
              </a:rPr>
              <a:t>2-dof arm: https</a:t>
            </a:r>
            <a:r>
              <a:rPr lang="en-US" sz="2400" dirty="0">
                <a:hlinkClick r:id="rId3"/>
              </a:rPr>
              <a:t>://www.youtube.com/watch?v=</a:t>
            </a:r>
            <a:r>
              <a:rPr lang="en-US" sz="2400" dirty="0" smtClean="0">
                <a:hlinkClick r:id="rId3"/>
              </a:rPr>
              <a:t>8DVK206u0zY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6-DOF arm https</a:t>
            </a:r>
            <a:r>
              <a:rPr lang="en-US" sz="2400" dirty="0">
                <a:hlinkClick r:id="rId4"/>
              </a:rPr>
              <a:t>://www.youtube.com/watch?v=cod_SNq-</a:t>
            </a:r>
            <a:r>
              <a:rPr lang="en-US" sz="2400" dirty="0" smtClean="0">
                <a:hlinkClick r:id="rId4"/>
              </a:rPr>
              <a:t>d6c</a:t>
            </a:r>
            <a:endParaRPr lang="en-US" sz="24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>
            <a:grpSpLocks noChangeAspect="1"/>
          </p:cNvGrpSpPr>
          <p:nvPr/>
        </p:nvGrpSpPr>
        <p:grpSpPr>
          <a:xfrm rot="18922575">
            <a:off x="-291521" y="1109699"/>
            <a:ext cx="9739411" cy="3054166"/>
            <a:chOff x="3583624" y="1342454"/>
            <a:chExt cx="5276832" cy="1654753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8918551">
            <a:off x="4870159" y="4275481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-2.8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8918551">
            <a:off x="4839288" y="2171324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3.5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 rot="18918551">
            <a:off x="3025981" y="6046915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-10.6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 rot="18918551">
            <a:off x="4511284" y="2047683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4.2</a:t>
            </a:r>
            <a:endParaRPr lang="en-US" b="1" dirty="0">
              <a:solidFill>
                <a:srgbClr val="C90000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10556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8" name="Equation" r:id="rId6" imgW="863600" imgH="330200" progId="Equation.3">
                  <p:embed/>
                </p:oleObj>
              </mc:Choice>
              <mc:Fallback>
                <p:oleObj name="Equation" r:id="rId6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592294"/>
              </p:ext>
            </p:extLst>
          </p:nvPr>
        </p:nvGraphicFramePr>
        <p:xfrm>
          <a:off x="7328079" y="2335213"/>
          <a:ext cx="1704796" cy="93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9" name="Equation" r:id="rId8" imgW="901700" imgH="495300" progId="Equation.3">
                  <p:embed/>
                </p:oleObj>
              </mc:Choice>
              <mc:Fallback>
                <p:oleObj name="Equation" r:id="rId8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28079" y="2335213"/>
                        <a:ext cx="1704796" cy="93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653832"/>
              </p:ext>
            </p:extLst>
          </p:nvPr>
        </p:nvGraphicFramePr>
        <p:xfrm>
          <a:off x="7309420" y="3616325"/>
          <a:ext cx="1835846" cy="94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0" name="Equation" r:id="rId10" imgW="965200" imgH="495300" progId="Equation.3">
                  <p:embed/>
                </p:oleObj>
              </mc:Choice>
              <mc:Fallback>
                <p:oleObj name="Equation" r:id="rId10" imgW="965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9420" y="3616325"/>
                        <a:ext cx="1835846" cy="94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43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>
            <a:grpSpLocks noChangeAspect="1"/>
          </p:cNvGrpSpPr>
          <p:nvPr/>
        </p:nvGrpSpPr>
        <p:grpSpPr>
          <a:xfrm rot="18922575">
            <a:off x="-291521" y="1109699"/>
            <a:ext cx="9739411" cy="3054166"/>
            <a:chOff x="3583624" y="1342454"/>
            <a:chExt cx="5276832" cy="1654753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= free vectors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0"/>
          <a:stretch/>
        </p:blipFill>
        <p:spPr bwMode="auto">
          <a:xfrm>
            <a:off x="425450" y="2351981"/>
            <a:ext cx="8229600" cy="327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8918551">
            <a:off x="4870159" y="4275481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-2.8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8918551">
            <a:off x="4839288" y="2171324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3.5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 rot="18918551">
            <a:off x="3025981" y="6046915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-10.6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 rot="18918551">
            <a:off x="4511284" y="2047683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4.2</a:t>
            </a:r>
            <a:endParaRPr lang="en-US" b="1" dirty="0">
              <a:solidFill>
                <a:srgbClr val="C90000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17370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Equation" r:id="rId6" imgW="863600" imgH="330200" progId="Equation.3">
                  <p:embed/>
                </p:oleObj>
              </mc:Choice>
              <mc:Fallback>
                <p:oleObj name="Equation" r:id="rId6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629952"/>
              </p:ext>
            </p:extLst>
          </p:nvPr>
        </p:nvGraphicFramePr>
        <p:xfrm>
          <a:off x="6116593" y="5291381"/>
          <a:ext cx="2809828" cy="159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Equation" r:id="rId8" imgW="1765300" imgH="1003300" progId="Equation.3">
                  <p:embed/>
                </p:oleObj>
              </mc:Choice>
              <mc:Fallback>
                <p:oleObj name="Equation" r:id="rId8" imgW="1765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6593" y="5291381"/>
                        <a:ext cx="2809828" cy="159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2478755" y="3451575"/>
            <a:ext cx="1559849" cy="182937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5654819" y="1886889"/>
            <a:ext cx="1559849" cy="182937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100761" y="3451575"/>
            <a:ext cx="1554058" cy="26468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 flipV="1">
            <a:off x="964411" y="4999970"/>
            <a:ext cx="1554058" cy="26468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9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2\02_0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18364" b="21485"/>
          <a:stretch/>
        </p:blipFill>
        <p:spPr bwMode="auto">
          <a:xfrm>
            <a:off x="4143374" y="2696777"/>
            <a:ext cx="5000626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y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obtained by rotating o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y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by </a:t>
            </a:r>
            <a:r>
              <a:rPr lang="en-US" sz="2800" dirty="0" err="1" smtClean="0"/>
              <a:t>θ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 discontinuity  at  </a:t>
            </a:r>
            <a:r>
              <a:rPr lang="en-US" sz="2800" dirty="0" err="1" smtClean="0"/>
              <a:t>θ</a:t>
            </a:r>
            <a:r>
              <a:rPr lang="en-US" sz="2800" dirty="0" smtClean="0"/>
              <a:t> = 2π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do we do in 3D?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This is a </a:t>
            </a:r>
            <a:r>
              <a:rPr lang="en-US" sz="2800" b="1" dirty="0" smtClean="0"/>
              <a:t>rotation matrix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in the plane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527861"/>
              </p:ext>
            </p:extLst>
          </p:nvPr>
        </p:nvGraphicFramePr>
        <p:xfrm>
          <a:off x="1212850" y="2930525"/>
          <a:ext cx="18208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Equation" r:id="rId6" imgW="1143000" imgH="457200" progId="Equation.3">
                  <p:embed/>
                </p:oleObj>
              </mc:Choice>
              <mc:Fallback>
                <p:oleObj name="Equation" r:id="rId6" imgW="1143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2850" y="2930525"/>
                        <a:ext cx="1820863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3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9498"/>
            <a:ext cx="8229599" cy="3744527"/>
          </a:xfrm>
        </p:spPr>
        <p:txBody>
          <a:bodyPr/>
          <a:lstStyle/>
          <a:p>
            <a:r>
              <a:rPr lang="en-US" dirty="0" smtClean="0"/>
              <a:t>Show this is commutative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column vectors are unit length and mutually orthogonal the matrix is </a:t>
            </a:r>
            <a:r>
              <a:rPr lang="en-US" b="1" dirty="0" smtClean="0"/>
              <a:t>orthogonal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such n x n matrices are called </a:t>
            </a:r>
            <a:r>
              <a:rPr lang="en-US" i="1" dirty="0" smtClean="0"/>
              <a:t>SO(n), </a:t>
            </a:r>
            <a:r>
              <a:rPr lang="en-US" b="1" dirty="0"/>
              <a:t>S</a:t>
            </a:r>
            <a:r>
              <a:rPr lang="en-US" b="1" dirty="0" smtClean="0"/>
              <a:t>pecial Orthogonal</a:t>
            </a:r>
            <a:r>
              <a:rPr lang="en-US" dirty="0" smtClean="0"/>
              <a:t> group of order </a:t>
            </a:r>
            <a:r>
              <a:rPr lang="en-US" i="1" dirty="0" smtClean="0"/>
              <a:t>n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176928"/>
              </p:ext>
            </p:extLst>
          </p:nvPr>
        </p:nvGraphicFramePr>
        <p:xfrm>
          <a:off x="1306513" y="966788"/>
          <a:ext cx="37623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9" name="Equation" r:id="rId4" imgW="2362200" imgH="571500" progId="Equation.3">
                  <p:embed/>
                </p:oleObj>
              </mc:Choice>
              <mc:Fallback>
                <p:oleObj name="Equation" r:id="rId4" imgW="2362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513" y="966788"/>
                        <a:ext cx="3762375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11511"/>
              </p:ext>
            </p:extLst>
          </p:nvPr>
        </p:nvGraphicFramePr>
        <p:xfrm>
          <a:off x="2673351" y="2782888"/>
          <a:ext cx="13557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6" imgW="850900" imgH="406400" progId="Equation.3">
                  <p:embed/>
                </p:oleObj>
              </mc:Choice>
              <mc:Fallback>
                <p:oleObj name="Equation" r:id="rId6" imgW="850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3351" y="2782888"/>
                        <a:ext cx="135572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2558"/>
              </p:ext>
            </p:extLst>
          </p:nvPr>
        </p:nvGraphicFramePr>
        <p:xfrm>
          <a:off x="2147888" y="4887913"/>
          <a:ext cx="13557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Equation" r:id="rId8" imgW="850900" imgH="406400" progId="Equation.3">
                  <p:embed/>
                </p:oleObj>
              </mc:Choice>
              <mc:Fallback>
                <p:oleObj name="Equation" r:id="rId8" imgW="850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7888" y="4887913"/>
                        <a:ext cx="135572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2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such </a:t>
            </a:r>
            <a:r>
              <a:rPr lang="en-US" dirty="0"/>
              <a:t>n x n matrices are called </a:t>
            </a:r>
            <a:r>
              <a:rPr lang="en-US" i="1" dirty="0"/>
              <a:t>SO(n), </a:t>
            </a:r>
            <a:r>
              <a:rPr lang="en-US" b="1" dirty="0"/>
              <a:t>Special Orthogonal</a:t>
            </a:r>
            <a:r>
              <a:rPr lang="en-US" dirty="0"/>
              <a:t> group of order </a:t>
            </a:r>
            <a:r>
              <a:rPr lang="en-US" i="1" dirty="0" smtClean="0"/>
              <a:t>n</a:t>
            </a:r>
          </a:p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i="1" dirty="0"/>
              <a:t>SO(n)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3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2\02_0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022684"/>
            <a:ext cx="5672138" cy="449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basic rotation matrix</a:t>
            </a:r>
          </a:p>
          <a:p>
            <a:r>
              <a:rPr lang="en-US" dirty="0" smtClean="0"/>
              <a:t>3 properties: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in Three Dimensions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228233"/>
              </p:ext>
            </p:extLst>
          </p:nvPr>
        </p:nvGraphicFramePr>
        <p:xfrm>
          <a:off x="711200" y="1340644"/>
          <a:ext cx="457200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Equation" r:id="rId6" imgW="2870200" imgH="736600" progId="Equation.3">
                  <p:embed/>
                </p:oleObj>
              </mc:Choice>
              <mc:Fallback>
                <p:oleObj name="Equation" r:id="rId6" imgW="28702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200" y="1340644"/>
                        <a:ext cx="4572000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45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Steveo\My Documents\Engineering\BCS\spong_0471649902\prepare_present\jpgsd\ch02\02_04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175" y="1073150"/>
            <a:ext cx="7866063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7700" y="6642100"/>
            <a:ext cx="7866063" cy="190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272727"/>
                </a:solidFill>
                <a:latin typeface="Arial" charset="0"/>
              </a:rPr>
              <a:t>02_04</a:t>
            </a:r>
          </a:p>
        </p:txBody>
      </p:sp>
      <p:sp>
        <p:nvSpPr>
          <p:cNvPr id="9220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02_04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Relative Orientation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391487"/>
              </p:ext>
            </p:extLst>
          </p:nvPr>
        </p:nvGraphicFramePr>
        <p:xfrm>
          <a:off x="3771900" y="1112838"/>
          <a:ext cx="5340350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Equation" r:id="rId7" imgW="3352800" imgH="1485900" progId="Equation.3">
                  <p:embed/>
                </p:oleObj>
              </mc:Choice>
              <mc:Fallback>
                <p:oleObj name="Equation" r:id="rId7" imgW="3352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1900" y="1112838"/>
                        <a:ext cx="5340350" cy="235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5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Reviewed Vectors from Linear Algebra</a:t>
            </a:r>
          </a:p>
          <a:p>
            <a:r>
              <a:rPr lang="en-US" dirty="0" smtClean="0"/>
              <a:t>Representing Positions</a:t>
            </a:r>
          </a:p>
          <a:p>
            <a:r>
              <a:rPr lang="en-US" dirty="0" smtClean="0"/>
              <a:t>Representing Rotations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3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Study Sections 2.3,2.4,2.7 &amp; Appendix B for Lecture 3</a:t>
            </a:r>
          </a:p>
          <a:p>
            <a:pPr lvl="1"/>
            <a:r>
              <a:rPr lang="en-US" b="1" dirty="0" smtClean="0"/>
              <a:t>This is important</a:t>
            </a:r>
            <a:r>
              <a:rPr lang="en-US" dirty="0" smtClean="0"/>
              <a:t>: I want you to come prepared for each class by reading ahead, and have an idea of what to expect</a:t>
            </a:r>
          </a:p>
          <a:p>
            <a:pPr lvl="2"/>
            <a:r>
              <a:rPr lang="en-US" dirty="0" smtClean="0"/>
              <a:t>Write down your questions and bring them with you</a:t>
            </a:r>
          </a:p>
          <a:p>
            <a:pPr lvl="2"/>
            <a:r>
              <a:rPr lang="en-US" i="1" u="sng" dirty="0" smtClean="0">
                <a:solidFill>
                  <a:srgbClr val="C90000"/>
                </a:solidFill>
              </a:rPr>
              <a:t>I may do a quiz in class based on your assigned reading</a:t>
            </a:r>
          </a:p>
          <a:p>
            <a:pPr lvl="1"/>
            <a:r>
              <a:rPr lang="en-US" b="1" dirty="0" smtClean="0"/>
              <a:t>This is good for you</a:t>
            </a:r>
          </a:p>
          <a:p>
            <a:pPr lvl="2"/>
            <a:r>
              <a:rPr lang="en-US" dirty="0" smtClean="0"/>
              <a:t>Advance reading will help you grasp the subject with much less effort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6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Class</a:t>
            </a:r>
            <a:endParaRPr lang="en-US" dirty="0"/>
          </a:p>
        </p:txBody>
      </p:sp>
      <p:pic>
        <p:nvPicPr>
          <p:cNvPr id="15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200" y="6299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manipulator to move from home to A to follow surface contour to B at constant velocity while maintaining force 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Describe position of tool, A, B in common coordinate system (Ch. 2: coordinate sys. and transformations)</a:t>
            </a:r>
          </a:p>
          <a:p>
            <a:r>
              <a:rPr lang="en-US" sz="2400" dirty="0" smtClean="0"/>
              <a:t>Typically robot has sensors to measure θ</a:t>
            </a:r>
            <a:r>
              <a:rPr lang="en-US" sz="2400" baseline="-25000" dirty="0" smtClean="0"/>
              <a:t>1, </a:t>
            </a:r>
            <a:r>
              <a:rPr lang="en-US" sz="2400" dirty="0" smtClean="0"/>
              <a:t>θ</a:t>
            </a:r>
            <a:r>
              <a:rPr lang="en-US" sz="2400" baseline="-25000" dirty="0" smtClean="0"/>
              <a:t>2,</a:t>
            </a:r>
            <a:r>
              <a:rPr lang="en-US" sz="2400" dirty="0" smtClean="0"/>
              <a:t> Forward Kinematics: determine position and orientation of end effector or tool in terms of joint variables</a:t>
            </a:r>
            <a:endParaRPr lang="en-US" sz="2400" baseline="-25000" dirty="0"/>
          </a:p>
          <a:p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 Ch. 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3243262"/>
            <a:ext cx="6172200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32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Ch. 3.2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535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95600" y="2819400"/>
            <a:ext cx="1244600" cy="558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40200" y="1752600"/>
            <a:ext cx="787400" cy="965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5800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16400" y="181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Ch. 3.2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457200" y="1092200"/>
            <a:ext cx="4495800" cy="3454400"/>
            <a:chOff x="2057400" y="1016000"/>
            <a:chExt cx="4495800" cy="3454400"/>
          </a:xfrm>
        </p:grpSpPr>
        <p:pic>
          <p:nvPicPr>
            <p:cNvPr id="4" name="Picture 2" descr="C:\Documents and Settings\Steveo\My Documents\Engineering\BCS\spong_0471649902\prepare_present\jpgsd\ch01\01_20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r="25926" b="28327"/>
            <a:stretch/>
          </p:blipFill>
          <p:spPr bwMode="auto">
            <a:xfrm>
              <a:off x="2057400" y="1016000"/>
              <a:ext cx="4495800" cy="345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2895600" y="2819400"/>
              <a:ext cx="1244600" cy="55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4140200" y="1752600"/>
              <a:ext cx="787400" cy="965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25800" y="2667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6400" y="181026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847946"/>
              </p:ext>
            </p:extLst>
          </p:nvPr>
        </p:nvGraphicFramePr>
        <p:xfrm>
          <a:off x="4038600" y="1572049"/>
          <a:ext cx="4340225" cy="107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6" imgW="1790700" imgH="444500" progId="Equation.3">
                  <p:embed/>
                </p:oleObj>
              </mc:Choice>
              <mc:Fallback>
                <p:oleObj name="Equation" r:id="rId6" imgW="179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1572049"/>
                        <a:ext cx="4340225" cy="107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44823"/>
              </p:ext>
            </p:extLst>
          </p:nvPr>
        </p:nvGraphicFramePr>
        <p:xfrm>
          <a:off x="3759200" y="3788291"/>
          <a:ext cx="5307511" cy="116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8" imgW="2844800" imgH="622300" progId="Equation.3">
                  <p:embed/>
                </p:oleObj>
              </mc:Choice>
              <mc:Fallback>
                <p:oleObj name="Equation" r:id="rId8" imgW="2844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9200" y="3788291"/>
                        <a:ext cx="5307511" cy="116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5104"/>
              </p:ext>
            </p:extLst>
          </p:nvPr>
        </p:nvGraphicFramePr>
        <p:xfrm>
          <a:off x="2814638" y="5160963"/>
          <a:ext cx="5827712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10" imgW="3124200" imgH="571500" progId="Equation.3">
                  <p:embed/>
                </p:oleObj>
              </mc:Choice>
              <mc:Fallback>
                <p:oleObj name="Equation" r:id="rId10" imgW="3124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4638" y="5160963"/>
                        <a:ext cx="5827712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38600" y="1182132"/>
            <a:ext cx="243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end effector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70330" y="3112532"/>
            <a:ext cx="49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Orientation of tool frame found by projecting coordinate frame 2 onto 0: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125" y="5160963"/>
            <a:ext cx="27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Rotation matrix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Orientation of coordinate frame 2 according to coordinate frame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 command the robot to move to A we need to determine </a:t>
            </a:r>
            <a:r>
              <a:rPr lang="en-US" dirty="0"/>
              <a:t>θ</a:t>
            </a:r>
            <a:r>
              <a:rPr lang="en-US" baseline="-25000" dirty="0"/>
              <a:t>1, </a:t>
            </a:r>
            <a:r>
              <a:rPr lang="en-US" dirty="0" smtClean="0"/>
              <a:t>θ</a:t>
            </a:r>
            <a:r>
              <a:rPr lang="en-US" baseline="-25000" dirty="0" smtClean="0"/>
              <a:t>2.  </a:t>
            </a:r>
            <a:r>
              <a:rPr lang="en-US" sz="2800" dirty="0" smtClean="0"/>
              <a:t>[nonlinear equations to invert]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Ch. 3.3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2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7339"/>
            <a:ext cx="8229600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Ch.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8539"/>
            <a:ext cx="8229600" cy="493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89825"/>
              </p:ext>
            </p:extLst>
          </p:nvPr>
        </p:nvGraphicFramePr>
        <p:xfrm>
          <a:off x="1327150" y="2575718"/>
          <a:ext cx="19399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7150" y="2575718"/>
                        <a:ext cx="1939925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2495905">
            <a:off x="3755586" y="1328593"/>
            <a:ext cx="607966" cy="34241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0"/>
            <a:ext cx="5207000" cy="44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31431"/>
              </p:ext>
            </p:extLst>
          </p:nvPr>
        </p:nvGraphicFramePr>
        <p:xfrm>
          <a:off x="4756150" y="1817688"/>
          <a:ext cx="39957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4" name="Equation" r:id="rId5" imgW="1549400" imgH="241300" progId="Equation.3">
                  <p:embed/>
                </p:oleObj>
              </mc:Choice>
              <mc:Fallback>
                <p:oleObj name="Equation" r:id="rId5" imgW="154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150" y="1817688"/>
                        <a:ext cx="3995738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1887"/>
              </p:ext>
            </p:extLst>
          </p:nvPr>
        </p:nvGraphicFramePr>
        <p:xfrm>
          <a:off x="4737101" y="3073275"/>
          <a:ext cx="4406900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5" name="Equation" r:id="rId7" imgW="2362200" imgH="1282700" progId="Equation.3">
                  <p:embed/>
                </p:oleObj>
              </mc:Choice>
              <mc:Fallback>
                <p:oleObj name="Equation" r:id="rId7" imgW="2362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7101" y="3073275"/>
                        <a:ext cx="4406900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91487" y="988370"/>
            <a:ext cx="44525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Law of cosines:  triangle sides </a:t>
            </a:r>
            <a:r>
              <a:rPr lang="en-US" sz="2400" dirty="0" err="1" smtClean="0"/>
              <a:t>a,b,c</a:t>
            </a:r>
            <a:r>
              <a:rPr lang="en-US" sz="2400" dirty="0" smtClean="0"/>
              <a:t>, and angle opposite c is </a:t>
            </a:r>
            <a:r>
              <a:rPr lang="en-US" sz="2400" dirty="0" err="1" smtClean="0"/>
              <a:t>θ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,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9186" y="5096305"/>
            <a:ext cx="16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8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933</Words>
  <Application>Microsoft Macintosh PowerPoint</Application>
  <PresentationFormat>On-screen Show (4:3)</PresentationFormat>
  <Paragraphs>165</Paragraphs>
  <Slides>28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Equation</vt:lpstr>
      <vt:lpstr>Document</vt:lpstr>
      <vt:lpstr>PowerPoint Presentation</vt:lpstr>
      <vt:lpstr>Welcome!</vt:lpstr>
      <vt:lpstr>Outline Of Class</vt:lpstr>
      <vt:lpstr>Coordinate System Ch. 2</vt:lpstr>
      <vt:lpstr>Forward Kinematics Ch. 3.2</vt:lpstr>
      <vt:lpstr>Forward Kinematics Ch. 3.2</vt:lpstr>
      <vt:lpstr>Inverse Kinematics Ch. 3.3</vt:lpstr>
      <vt:lpstr>Inverse Kinematics Ch. 3.3</vt:lpstr>
      <vt:lpstr>Inverse Kinematics Ch 3.3</vt:lpstr>
      <vt:lpstr>Velocity Kinematics Ch 4</vt:lpstr>
      <vt:lpstr>Inv. Velocity Kinematics Ch. 4</vt:lpstr>
      <vt:lpstr>How many solutions to the inverse kinematics problem are there?</vt:lpstr>
      <vt:lpstr>Singular Configurations Ch. 4</vt:lpstr>
      <vt:lpstr>In class worksheet</vt:lpstr>
      <vt:lpstr>Quiz answers (write correct answer)</vt:lpstr>
      <vt:lpstr>Quiz answers (write correct answer)</vt:lpstr>
      <vt:lpstr>Quiz answers (write correct answer)</vt:lpstr>
      <vt:lpstr>Representing Positions</vt:lpstr>
      <vt:lpstr>Representing Positions</vt:lpstr>
      <vt:lpstr>Representing Positions</vt:lpstr>
      <vt:lpstr>Vectors = free vectors</vt:lpstr>
      <vt:lpstr>Rotation in the plane</vt:lpstr>
      <vt:lpstr>Rotation Matrix</vt:lpstr>
      <vt:lpstr>Properties of SO(n)</vt:lpstr>
      <vt:lpstr>Rotation in Three Dimensions</vt:lpstr>
      <vt:lpstr>02_04</vt:lpstr>
      <vt:lpstr>Summary</vt:lpstr>
      <vt:lpstr>For the Next Class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140</cp:revision>
  <dcterms:created xsi:type="dcterms:W3CDTF">2015-11-24T18:35:18Z</dcterms:created>
  <dcterms:modified xsi:type="dcterms:W3CDTF">2016-02-01T11:14:34Z</dcterms:modified>
</cp:coreProperties>
</file>